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0" r:id="rId3"/>
    <p:sldId id="264" r:id="rId4"/>
    <p:sldId id="263" r:id="rId5"/>
    <p:sldId id="262" r:id="rId6"/>
    <p:sldId id="261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-65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8E888-989B-4A66-BF7A-739CDDCC9EA8}" type="datetimeFigureOut">
              <a:rPr lang="zh-CN" altLang="en-US" smtClean="0"/>
              <a:pPr/>
              <a:t>2017/10/23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F83A9-46C7-45ED-96A5-DDC3FF7248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805272-7629-4AA9-AF1B-82FA0550F7D8}" type="slidenum">
              <a:rPr lang="zh-CN" altLang="en-US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2251-E256-4B75-97C2-357FD3186F81}" type="datetimeFigureOut">
              <a:rPr lang="zh-CN" altLang="en-US" smtClean="0"/>
              <a:pPr/>
              <a:t>2017/10/23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453C-965B-4042-A1BD-8F9F25308C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251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2251-E256-4B75-97C2-357FD3186F81}" type="datetimeFigureOut">
              <a:rPr lang="zh-CN" altLang="en-US" smtClean="0"/>
              <a:pPr/>
              <a:t>2017/10/23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453C-965B-4042-A1BD-8F9F25308C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0777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2251-E256-4B75-97C2-357FD3186F81}" type="datetimeFigureOut">
              <a:rPr lang="zh-CN" altLang="en-US" smtClean="0"/>
              <a:pPr/>
              <a:t>2017/10/23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453C-965B-4042-A1BD-8F9F25308C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9514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2251-E256-4B75-97C2-357FD3186F81}" type="datetimeFigureOut">
              <a:rPr lang="zh-CN" altLang="en-US" smtClean="0"/>
              <a:pPr/>
              <a:t>2017/10/23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453C-965B-4042-A1BD-8F9F25308C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247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2251-E256-4B75-97C2-357FD3186F81}" type="datetimeFigureOut">
              <a:rPr lang="zh-CN" altLang="en-US" smtClean="0"/>
              <a:pPr/>
              <a:t>2017/10/23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453C-965B-4042-A1BD-8F9F25308C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7014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2251-E256-4B75-97C2-357FD3186F81}" type="datetimeFigureOut">
              <a:rPr lang="zh-CN" altLang="en-US" smtClean="0"/>
              <a:pPr/>
              <a:t>2017/10/23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453C-965B-4042-A1BD-8F9F25308C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446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2251-E256-4B75-97C2-357FD3186F81}" type="datetimeFigureOut">
              <a:rPr lang="zh-CN" altLang="en-US" smtClean="0"/>
              <a:pPr/>
              <a:t>2017/10/23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453C-965B-4042-A1BD-8F9F25308C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097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2251-E256-4B75-97C2-357FD3186F81}" type="datetimeFigureOut">
              <a:rPr lang="zh-CN" altLang="en-US" smtClean="0"/>
              <a:pPr/>
              <a:t>2017/10/23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453C-965B-4042-A1BD-8F9F25308C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1213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2251-E256-4B75-97C2-357FD3186F81}" type="datetimeFigureOut">
              <a:rPr lang="zh-CN" altLang="en-US" smtClean="0"/>
              <a:pPr/>
              <a:t>2017/10/23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453C-965B-4042-A1BD-8F9F25308C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4092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2251-E256-4B75-97C2-357FD3186F81}" type="datetimeFigureOut">
              <a:rPr lang="zh-CN" altLang="en-US" smtClean="0"/>
              <a:pPr/>
              <a:t>2017/10/23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453C-965B-4042-A1BD-8F9F25308C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6960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2251-E256-4B75-97C2-357FD3186F81}" type="datetimeFigureOut">
              <a:rPr lang="zh-CN" altLang="en-US" smtClean="0"/>
              <a:pPr/>
              <a:t>2017/10/23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453C-965B-4042-A1BD-8F9F25308C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709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A2251-E256-4B75-97C2-357FD3186F81}" type="datetimeFigureOut">
              <a:rPr lang="zh-CN" altLang="en-US" smtClean="0"/>
              <a:pPr/>
              <a:t>2017/10/23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E453C-965B-4042-A1BD-8F9F25308C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6935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9100" y="1710498"/>
            <a:ext cx="8496299" cy="31597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国家开放大学学习网</a:t>
            </a:r>
            <a:r>
              <a:rPr lang="en-US" altLang="zh-CN" sz="3600" b="1" dirty="0"/>
              <a:t>www.ouchn.cn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人体生理学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网络课程学习步骤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3600" dirty="0" smtClean="0">
                <a:latin typeface="华文新魏" pitchFamily="2" charset="-122"/>
                <a:ea typeface="华文新魏" pitchFamily="2" charset="-122"/>
              </a:rPr>
              <a:t>国家开放大学人体生理学教学团队   </a:t>
            </a:r>
            <a:r>
              <a:rPr lang="en-US" altLang="zh-CN" sz="3600" dirty="0" smtClean="0"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sz="3600" dirty="0" smtClean="0">
                <a:latin typeface="华文新魏" pitchFamily="2" charset="-122"/>
                <a:ea typeface="华文新魏" pitchFamily="2" charset="-122"/>
              </a:rPr>
            </a:b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14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57200" y="940390"/>
            <a:ext cx="7276011" cy="5917610"/>
            <a:chOff x="0" y="535578"/>
            <a:chExt cx="7276011" cy="59176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r="992"/>
            <a:stretch>
              <a:fillRect/>
            </a:stretch>
          </p:blipFill>
          <p:spPr bwMode="auto">
            <a:xfrm>
              <a:off x="1085851" y="1028246"/>
              <a:ext cx="6190160" cy="5424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直接箭头连接符 8"/>
            <p:cNvCxnSpPr/>
            <p:nvPr/>
          </p:nvCxnSpPr>
          <p:spPr>
            <a:xfrm>
              <a:off x="653143" y="1828800"/>
              <a:ext cx="613954" cy="4702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0" y="1123406"/>
              <a:ext cx="9028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/>
                <a:t>点击查看</a:t>
              </a:r>
              <a:endParaRPr lang="en-US" altLang="zh-CN" sz="1400" dirty="0" smtClean="0"/>
            </a:p>
            <a:p>
              <a:r>
                <a:rPr lang="zh-CN" altLang="en-US" sz="1400" dirty="0" smtClean="0"/>
                <a:t>每章的知</a:t>
              </a:r>
              <a:endParaRPr lang="en-US" altLang="zh-CN" sz="1400" dirty="0" smtClean="0"/>
            </a:p>
            <a:p>
              <a:r>
                <a:rPr lang="zh-CN" altLang="en-US" sz="1400" dirty="0" smtClean="0"/>
                <a:t>识结构图</a:t>
              </a:r>
              <a:endParaRPr lang="zh-CN" alt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1" y="1541417"/>
              <a:ext cx="20131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收看视频</a:t>
              </a:r>
              <a:endParaRPr lang="en-US" altLang="zh-CN" sz="1400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99019" y="1227908"/>
              <a:ext cx="20131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阅读文本</a:t>
              </a:r>
              <a:endParaRPr lang="en-US" altLang="zh-CN" sz="1400" dirty="0" smtClean="0"/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5316583" y="1789611"/>
              <a:ext cx="431074" cy="20900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5590903" y="1580606"/>
              <a:ext cx="444137" cy="26125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515293" y="535578"/>
              <a:ext cx="5120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学习时可根据自己喜好选择收看视频或阅读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PPT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7" name="Picture 3" descr="C:\Users\A616\Documents\Tencent Files\1123677624\Image\C2C\3U8S]8G)0YR]K}S[W5]TC7Q.png"/>
          <p:cNvPicPr>
            <a:picLocks noChangeAspect="1" noChangeArrowheads="1"/>
          </p:cNvPicPr>
          <p:nvPr/>
        </p:nvPicPr>
        <p:blipFill>
          <a:blip r:embed="rId3"/>
          <a:srcRect l="7556"/>
          <a:stretch>
            <a:fillRect/>
          </a:stretch>
        </p:blipFill>
        <p:spPr bwMode="auto">
          <a:xfrm>
            <a:off x="1192576" y="0"/>
            <a:ext cx="7546476" cy="10096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78822" y="117566"/>
            <a:ext cx="351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一、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23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688152" y="182880"/>
            <a:ext cx="1286031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每个模块学习测试</a:t>
            </a:r>
            <a:endParaRPr lang="en-US" altLang="zh-CN" dirty="0" smtClean="0"/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道单选题，</a:t>
            </a:r>
            <a:endParaRPr lang="en-US" altLang="zh-CN" dirty="0" smtClean="0"/>
          </a:p>
          <a:p>
            <a:r>
              <a:rPr lang="zh-CN" altLang="en-US" dirty="0" smtClean="0"/>
              <a:t>每题</a:t>
            </a:r>
            <a:r>
              <a:rPr lang="en-US" altLang="zh-CN" dirty="0" smtClean="0"/>
              <a:t>0.5</a:t>
            </a:r>
            <a:r>
              <a:rPr lang="zh-CN" altLang="en-US" dirty="0" smtClean="0"/>
              <a:t>分，</a:t>
            </a:r>
            <a:endParaRPr lang="en-US" altLang="zh-CN" dirty="0" smtClean="0"/>
          </a:p>
          <a:p>
            <a:r>
              <a:rPr lang="zh-CN" altLang="en-US" dirty="0" smtClean="0"/>
              <a:t>共</a:t>
            </a:r>
            <a:r>
              <a:rPr lang="en-US" altLang="zh-CN" dirty="0" smtClean="0"/>
              <a:t>2.5</a:t>
            </a:r>
            <a:r>
              <a:rPr lang="zh-CN" altLang="en-US" dirty="0" smtClean="0"/>
              <a:t>分。</a:t>
            </a:r>
            <a:endParaRPr lang="zh-CN" altLang="en-US" dirty="0"/>
          </a:p>
        </p:txBody>
      </p:sp>
      <p:cxnSp>
        <p:nvCxnSpPr>
          <p:cNvPr id="17" name="直接箭头连接符 16"/>
          <p:cNvCxnSpPr>
            <a:stCxn id="15" idx="1"/>
          </p:cNvCxnSpPr>
          <p:nvPr/>
        </p:nvCxnSpPr>
        <p:spPr>
          <a:xfrm rot="10800000" flipV="1">
            <a:off x="7210712" y="921543"/>
            <a:ext cx="477441" cy="6851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大括号 17"/>
          <p:cNvSpPr/>
          <p:nvPr/>
        </p:nvSpPr>
        <p:spPr>
          <a:xfrm>
            <a:off x="7393577" y="1580606"/>
            <a:ext cx="679269" cy="356616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8177349" y="2508069"/>
            <a:ext cx="966651" cy="313932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每</a:t>
            </a:r>
            <a:r>
              <a:rPr lang="en-US" altLang="zh-CN" dirty="0" smtClean="0"/>
              <a:t>10</a:t>
            </a:r>
            <a:r>
              <a:rPr lang="zh-CN" altLang="en-US" dirty="0" smtClean="0"/>
              <a:t>个模块测试组成一次形成性考核任务。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次形成性考核任务满分为</a:t>
            </a:r>
            <a:r>
              <a:rPr lang="en-US" altLang="zh-CN" dirty="0" smtClean="0"/>
              <a:t>100</a:t>
            </a:r>
            <a:r>
              <a:rPr lang="zh-CN" altLang="en-US" dirty="0" smtClean="0"/>
              <a:t>分</a:t>
            </a:r>
            <a:endParaRPr lang="en-US" altLang="zh-CN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809896" y="6488668"/>
            <a:ext cx="787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提示：学习测试可以点击查看相关知识点，达到学练考相结合的目的</a:t>
            </a:r>
            <a:endParaRPr lang="zh-CN" altLang="en-US" dirty="0"/>
          </a:p>
        </p:txBody>
      </p:sp>
      <p:pic>
        <p:nvPicPr>
          <p:cNvPr id="7169" name="Picture 1" descr="C:\Users\A616\Documents\Tencent Files\1123677624\Image\C2C\`FG1FLO_}2O8Y%0{J]@P65S.png"/>
          <p:cNvPicPr>
            <a:picLocks noChangeAspect="1" noChangeArrowheads="1"/>
          </p:cNvPicPr>
          <p:nvPr/>
        </p:nvPicPr>
        <p:blipFill>
          <a:blip r:embed="rId2"/>
          <a:srcRect l="8231"/>
          <a:stretch>
            <a:fillRect/>
          </a:stretch>
        </p:blipFill>
        <p:spPr bwMode="auto">
          <a:xfrm>
            <a:off x="1018905" y="0"/>
            <a:ext cx="6844938" cy="966651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/>
            </a:r>
            <a:b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r="5065"/>
          <a:stretch>
            <a:fillRect/>
          </a:stretch>
        </p:blipFill>
        <p:spPr bwMode="auto">
          <a:xfrm>
            <a:off x="976585" y="741533"/>
            <a:ext cx="6312489" cy="581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78822" y="143692"/>
            <a:ext cx="351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二、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23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9269" y="0"/>
            <a:ext cx="7873636" cy="994403"/>
          </a:xfrm>
        </p:spPr>
        <p:txBody>
          <a:bodyPr>
            <a:normAutofit/>
          </a:bodyPr>
          <a:lstStyle/>
          <a:p>
            <a:r>
              <a:rPr lang="zh-CN" altLang="en-US" sz="3200" b="1" dirty="0" smtClean="0"/>
              <a:t>三、</a:t>
            </a:r>
            <a:r>
              <a:rPr lang="zh-CN" altLang="en-US" sz="3200" b="1" dirty="0" smtClean="0"/>
              <a:t>查看</a:t>
            </a:r>
            <a:r>
              <a:rPr lang="zh-CN" altLang="en-US" sz="3200" b="1" dirty="0" smtClean="0"/>
              <a:t>形考成绩</a:t>
            </a:r>
            <a:endParaRPr lang="zh-CN" alt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142" y="1045029"/>
            <a:ext cx="8433469" cy="544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4421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48195" y="770708"/>
            <a:ext cx="8725988" cy="5656218"/>
            <a:chOff x="248195" y="770708"/>
            <a:chExt cx="8725988" cy="565621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/>
            <a:srcRect t="4805" b="3204"/>
            <a:stretch>
              <a:fillRect/>
            </a:stretch>
          </p:blipFill>
          <p:spPr bwMode="auto">
            <a:xfrm>
              <a:off x="261579" y="1175657"/>
              <a:ext cx="8631897" cy="525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248195" y="770708"/>
              <a:ext cx="87259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FF0000"/>
                  </a:solidFill>
                </a:rPr>
                <a:t>有问题，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请点击“课程讨论区” 或“老师在线答疑”提问，老师会及时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解答。</a:t>
              </a:r>
              <a:endParaRPr lang="en-US" altLang="zh-CN" sz="2000" dirty="0" smtClean="0">
                <a:solidFill>
                  <a:srgbClr val="FF0000"/>
                </a:solidFill>
              </a:endParaRPr>
            </a:p>
            <a:p>
              <a:r>
                <a:rPr lang="zh-CN" altLang="en-US" sz="2000" dirty="0" smtClean="0">
                  <a:solidFill>
                    <a:srgbClr val="FF0000"/>
                  </a:solidFill>
                </a:rPr>
                <a:t>有经验分享，也可在“课程讨论区”发布哦，谢谢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18012" y="0"/>
            <a:ext cx="7873636" cy="994403"/>
          </a:xfrm>
        </p:spPr>
        <p:txBody>
          <a:bodyPr>
            <a:normAutofit/>
          </a:bodyPr>
          <a:lstStyle/>
          <a:p>
            <a:r>
              <a:rPr lang="zh-CN" altLang="en-US" sz="3200" b="1" dirty="0" smtClean="0"/>
              <a:t>四</a:t>
            </a:r>
            <a:r>
              <a:rPr lang="zh-CN" altLang="en-US" sz="3200" b="1" dirty="0" smtClean="0"/>
              <a:t>、求助与分享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59853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1181781"/>
            <a:ext cx="8253610" cy="469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80160" y="5760720"/>
            <a:ext cx="714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说明：期末考前练兵的题型、题量等与期末考试一致，建议多练习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18012" y="0"/>
            <a:ext cx="7873636" cy="994403"/>
          </a:xfrm>
        </p:spPr>
        <p:txBody>
          <a:bodyPr>
            <a:normAutofit/>
          </a:bodyPr>
          <a:lstStyle/>
          <a:p>
            <a:r>
              <a:rPr lang="zh-CN" altLang="en-US" sz="3200" b="1" dirty="0" smtClean="0"/>
              <a:t>五、考前练兵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73924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362575" y="996950"/>
            <a:ext cx="37814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文本框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3038" y="2963863"/>
            <a:ext cx="5346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zh-CN" sz="6000">
                <a:solidFill>
                  <a:schemeClr val="accent1"/>
                </a:solidFill>
                <a:latin typeface="方正舒体" pitchFamily="2" charset="-122"/>
                <a:ea typeface="方正舒体" pitchFamily="2" charset="-122"/>
              </a:rPr>
              <a:t>THANK YOU</a:t>
            </a:r>
            <a:r>
              <a:rPr lang="zh-CN" altLang="en-US" sz="6000">
                <a:solidFill>
                  <a:schemeClr val="accent1"/>
                </a:solidFill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sz="6000">
                <a:solidFill>
                  <a:schemeClr val="accent1"/>
                </a:solidFill>
                <a:latin typeface="方正舒体" pitchFamily="2" charset="-122"/>
                <a:ea typeface="方正舒体" pitchFamily="2" charset="-122"/>
              </a:rPr>
              <a:t>.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祝您学习顺利！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162718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162718"/>
  <p:tag name="MH_LIBRARY" val="GRAPHIC"/>
  <p:tag name="MH_ORDER" val="图片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162718"/>
  <p:tag name="MH_LIBRARY" val="GRAPHIC"/>
  <p:tag name="MH_ORDER" val="文本框 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A000120150407A21PPBG</Template>
  <TotalTime>417</TotalTime>
  <Words>169</Words>
  <Application>Microsoft Office PowerPoint</Application>
  <PresentationFormat>全屏显示(4:3)</PresentationFormat>
  <Paragraphs>27</Paragraphs>
  <Slides>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主题​​</vt:lpstr>
      <vt:lpstr>国家开放大学学习网www.ouchn.cn 人体生理学网络课程学习步骤  国家开放大学人体生理学教学团队    </vt:lpstr>
      <vt:lpstr>幻灯片 2</vt:lpstr>
      <vt:lpstr>幻灯片 3</vt:lpstr>
      <vt:lpstr>三、查看形考成绩</vt:lpstr>
      <vt:lpstr>四、求助与分享</vt:lpstr>
      <vt:lpstr>五、考前练兵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国家开放大学学习网 人体生理学网络课程 使用方法</dc:title>
  <dc:creator>TONY</dc:creator>
  <cp:lastModifiedBy>A616</cp:lastModifiedBy>
  <cp:revision>17</cp:revision>
  <dcterms:created xsi:type="dcterms:W3CDTF">2016-11-16T15:07:40Z</dcterms:created>
  <dcterms:modified xsi:type="dcterms:W3CDTF">2017-10-23T02:40:36Z</dcterms:modified>
</cp:coreProperties>
</file>